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414" r:id="rId3"/>
    <p:sldId id="416" r:id="rId4"/>
    <p:sldId id="415" r:id="rId5"/>
    <p:sldId id="417" r:id="rId6"/>
    <p:sldId id="262" r:id="rId7"/>
    <p:sldId id="418" r:id="rId8"/>
    <p:sldId id="432" r:id="rId9"/>
    <p:sldId id="434" r:id="rId10"/>
    <p:sldId id="435" r:id="rId11"/>
    <p:sldId id="430" r:id="rId12"/>
    <p:sldId id="422" r:id="rId13"/>
    <p:sldId id="431" r:id="rId14"/>
    <p:sldId id="429" r:id="rId15"/>
    <p:sldId id="423" r:id="rId16"/>
    <p:sldId id="424" r:id="rId17"/>
    <p:sldId id="433" r:id="rId18"/>
    <p:sldId id="425" r:id="rId19"/>
    <p:sldId id="426" r:id="rId20"/>
    <p:sldId id="427" r:id="rId21"/>
    <p:sldId id="261" r:id="rId22"/>
    <p:sldId id="258" r:id="rId23"/>
    <p:sldId id="263" r:id="rId24"/>
    <p:sldId id="259" r:id="rId25"/>
    <p:sldId id="384" r:id="rId26"/>
    <p:sldId id="385" r:id="rId27"/>
    <p:sldId id="386" r:id="rId28"/>
    <p:sldId id="387" r:id="rId29"/>
    <p:sldId id="388" r:id="rId30"/>
    <p:sldId id="389" r:id="rId31"/>
    <p:sldId id="390" r:id="rId32"/>
    <p:sldId id="391" r:id="rId33"/>
    <p:sldId id="392" r:id="rId34"/>
    <p:sldId id="393" r:id="rId35"/>
    <p:sldId id="394" r:id="rId36"/>
    <p:sldId id="395" r:id="rId37"/>
    <p:sldId id="396" r:id="rId38"/>
    <p:sldId id="397" r:id="rId39"/>
    <p:sldId id="398" r:id="rId40"/>
    <p:sldId id="399" r:id="rId41"/>
    <p:sldId id="400" r:id="rId42"/>
    <p:sldId id="401" r:id="rId43"/>
    <p:sldId id="402" r:id="rId44"/>
    <p:sldId id="403" r:id="rId45"/>
    <p:sldId id="404" r:id="rId46"/>
    <p:sldId id="405" r:id="rId47"/>
    <p:sldId id="406" r:id="rId48"/>
    <p:sldId id="407" r:id="rId49"/>
    <p:sldId id="408" r:id="rId50"/>
    <p:sldId id="409" r:id="rId51"/>
    <p:sldId id="410" r:id="rId52"/>
    <p:sldId id="411" r:id="rId53"/>
    <p:sldId id="264" r:id="rId54"/>
    <p:sldId id="419" r:id="rId55"/>
    <p:sldId id="420" r:id="rId56"/>
    <p:sldId id="421" r:id="rId57"/>
    <p:sldId id="412" r:id="rId58"/>
    <p:sldId id="413" r:id="rId59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12" autoAdjust="0"/>
    <p:restoredTop sz="94660"/>
  </p:normalViewPr>
  <p:slideViewPr>
    <p:cSldViewPr snapToGrid="0">
      <p:cViewPr varScale="1">
        <p:scale>
          <a:sx n="93" d="100"/>
          <a:sy n="93" d="100"/>
        </p:scale>
        <p:origin x="101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9474E-476D-CABD-5EAA-318B69A910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BB10C2-9508-1FFF-8FF4-9B29733400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F8287-5749-8CC2-9376-B401D5389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224E7-3C09-169E-B08E-DBC4B1C19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FE9BB-A2BD-B9AA-3792-E7C5F34C7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5536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8DAD9-87DD-196C-833B-47BDBD57D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46E937-4BBB-D4EC-5236-704CE1BB97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C6947-23C2-1AD3-FFB8-4F96A8DAF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471DC-1663-4A50-A96E-359E0DEE5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E5AC0-D4DB-4227-1049-259D5C207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2404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7A2FD4-B7A6-4E6B-AC81-37F7AE9E07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365345-F7F8-613B-F2E8-BD421E697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4C574-99C3-46CD-CA4C-52E65C1B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A9797-90F8-B91C-BC85-E91D278E8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43C26-E2A5-008E-9676-9383C24B7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514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4B4F-F482-5C8C-9556-A3AF8AFD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675AA-7081-F099-3527-6E1798111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0A703-7560-E3B7-AE3A-FC5546C10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67C2A-2012-2AA8-7E7B-4D80F85C0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D58EA-5072-2878-7612-DCB8FF9AA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94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B5078-DE8E-2BAB-4F93-BBD0D50C6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C55D2-FDE7-8A8E-2170-1B152827D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B8B2E-D3EB-6E47-B6C0-2262E4040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70217-C9A8-D2CC-8E87-FF1420EF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86C8C-61B1-90C3-D7DD-C89D751DF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7589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5B9FE-2CF2-2ABC-7C94-C9E0AC4A8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CAA58-9D62-8611-A290-33DE5748C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4C4290-19E1-F5E4-FE41-C8B1F9FD25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55F12A-5AA0-E355-C4D8-8BFD6CEA1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6C08F-6F00-1EB3-7734-C44784B72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AC0B21-553E-9DDE-A48F-4DC84EF21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981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7EC74-B9C1-8A51-9F0F-E7D45A4A7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3AC6CF-F2A1-E530-998F-206966C15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70F387-07ED-A530-54F0-506769FCB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EC73E1-ED23-BBCD-DB66-D2369AD07A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C708F8-A281-C1C2-C268-F2C5B53958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5F3803-9367-237F-7F37-7B4822ED3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559683-40BE-5EBB-6EBB-1AF12A6A4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84A84A-A340-CC1F-3886-92EA23104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046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C668E-5B07-A2C8-D218-5713E8A42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59BD81-B6C2-3B08-C72E-96B21568C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E6ABF-7458-E24F-A6A5-640A1B3D1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179370-0870-E3CF-DEFA-B0A327E67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1015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1D6E37-BE8B-FB69-01FF-BAE9BA5A3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0D7684-1A67-8D26-EE7A-F65E0A48D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BF6FA3-905C-BFF7-3BA3-A2BF407AF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696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F4F97-B5EB-F21B-1CD7-6B9C88630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978CB-5ADA-6B62-FAFE-7F3EC1454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8B889-1EF6-3895-D1D8-8D558D2E7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226B-ACF9-6E92-6912-F971A5372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7408FD-1066-EB58-3EBA-157FF98A7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8E708-679F-C70D-95DA-8CB8F2EEE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2832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F8CC7-2A31-2BF2-9033-C9ECC1C3D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B0C59-53E8-93F9-A9AB-09BE59F869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CFB9DE-060B-0B5A-AC70-311C12A7B7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31157-E340-6E29-858A-C98529931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AF4078-3395-1E7E-AA73-789865858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09760-C113-35FC-1520-9F4356EFE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6948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A11082-7023-3944-A516-550695A25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CDA118-4DF0-863B-82C4-DF033E72F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2D101-2663-8F64-8EA1-A3BFA1AD2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71203E-635F-4099-865F-347FC964DB42}" type="datetimeFigureOut">
              <a:rPr lang="en-IN" smtClean="0"/>
              <a:t>11-01-2024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AF099-013B-4BBF-7F3E-DD913B4F3B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2FDA6-6FBE-D199-9570-D01610AB29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BC3DB-6D05-490C-9244-E7B0554C6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0353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D0BB-71A7-7C55-CD69-25CC46FA82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/>
              <a:t>Day 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3858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6908D-28A4-D136-A158-FDE2CC92F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820" y="499333"/>
            <a:ext cx="10950147" cy="4351338"/>
          </a:xfrm>
        </p:spPr>
        <p:txBody>
          <a:bodyPr>
            <a:noAutofit/>
          </a:bodyPr>
          <a:lstStyle/>
          <a:p>
            <a:r>
              <a:rPr lang="en-US" sz="1000" dirty="0"/>
              <a:t>-- INNER JOIN</a:t>
            </a:r>
          </a:p>
          <a:p>
            <a:r>
              <a:rPr lang="en-US" sz="1000" dirty="0"/>
              <a:t>SELECT *</a:t>
            </a:r>
          </a:p>
          <a:p>
            <a:r>
              <a:rPr lang="en-US" sz="1000" dirty="0"/>
              <a:t>FROM Product</a:t>
            </a:r>
          </a:p>
          <a:p>
            <a:r>
              <a:rPr lang="en-US" sz="1000" dirty="0"/>
              <a:t>INNER JOIN Location ON </a:t>
            </a:r>
            <a:r>
              <a:rPr lang="en-US" sz="1000" dirty="0" err="1"/>
              <a:t>Product.StateProvinceCode</a:t>
            </a:r>
            <a:r>
              <a:rPr lang="en-US" sz="1000" dirty="0"/>
              <a:t> = </a:t>
            </a:r>
            <a:r>
              <a:rPr lang="en-US" sz="1000" dirty="0" err="1"/>
              <a:t>Location.StateProvinceCode</a:t>
            </a:r>
            <a:r>
              <a:rPr lang="en-US" sz="1000" dirty="0"/>
              <a:t>;</a:t>
            </a:r>
          </a:p>
          <a:p>
            <a:endParaRPr lang="en-US" sz="1000" dirty="0"/>
          </a:p>
          <a:p>
            <a:r>
              <a:rPr lang="en-US" sz="1000" dirty="0"/>
              <a:t>-- LEFT JOIN</a:t>
            </a:r>
          </a:p>
          <a:p>
            <a:r>
              <a:rPr lang="en-US" sz="1000" dirty="0"/>
              <a:t>SELECT *</a:t>
            </a:r>
          </a:p>
          <a:p>
            <a:r>
              <a:rPr lang="en-US" sz="1000" dirty="0"/>
              <a:t>FROM Product</a:t>
            </a:r>
          </a:p>
          <a:p>
            <a:r>
              <a:rPr lang="en-US" sz="1000" dirty="0"/>
              <a:t>LEFT JOIN Location ON </a:t>
            </a:r>
            <a:r>
              <a:rPr lang="en-US" sz="1000" dirty="0" err="1"/>
              <a:t>Product.StateProvinceCode</a:t>
            </a:r>
            <a:r>
              <a:rPr lang="en-US" sz="1000" dirty="0"/>
              <a:t> = </a:t>
            </a:r>
            <a:r>
              <a:rPr lang="en-US" sz="1000" dirty="0" err="1"/>
              <a:t>Location.StateProvinceCode</a:t>
            </a:r>
            <a:r>
              <a:rPr lang="en-US" sz="1000" dirty="0"/>
              <a:t>;</a:t>
            </a:r>
          </a:p>
          <a:p>
            <a:endParaRPr lang="en-US" sz="1000" dirty="0"/>
          </a:p>
          <a:p>
            <a:r>
              <a:rPr lang="en-US" sz="1000" dirty="0"/>
              <a:t>-- RIGHT JOIN</a:t>
            </a:r>
          </a:p>
          <a:p>
            <a:r>
              <a:rPr lang="en-US" sz="1000" dirty="0"/>
              <a:t>SELECT *</a:t>
            </a:r>
          </a:p>
          <a:p>
            <a:r>
              <a:rPr lang="en-US" sz="1000" dirty="0"/>
              <a:t>FROM Product</a:t>
            </a:r>
          </a:p>
          <a:p>
            <a:r>
              <a:rPr lang="en-US" sz="1000" dirty="0"/>
              <a:t>RIGHT JOIN Location ON </a:t>
            </a:r>
            <a:r>
              <a:rPr lang="en-US" sz="1000" dirty="0" err="1"/>
              <a:t>Product.StateProvinceCode</a:t>
            </a:r>
            <a:r>
              <a:rPr lang="en-US" sz="1000" dirty="0"/>
              <a:t> = </a:t>
            </a:r>
            <a:r>
              <a:rPr lang="en-US" sz="1000" dirty="0" err="1"/>
              <a:t>Location.StateProvinceCode</a:t>
            </a:r>
            <a:r>
              <a:rPr lang="en-US" sz="1000" dirty="0"/>
              <a:t>;</a:t>
            </a:r>
          </a:p>
          <a:p>
            <a:endParaRPr lang="en-US" sz="1000" dirty="0"/>
          </a:p>
          <a:p>
            <a:r>
              <a:rPr lang="en-US" sz="1000" dirty="0"/>
              <a:t>-- FULL OUTER JOIN</a:t>
            </a:r>
          </a:p>
          <a:p>
            <a:r>
              <a:rPr lang="en-US" sz="1000" dirty="0"/>
              <a:t>SELECT *</a:t>
            </a:r>
          </a:p>
          <a:p>
            <a:r>
              <a:rPr lang="en-US" sz="1000" dirty="0"/>
              <a:t>FROM Product</a:t>
            </a:r>
          </a:p>
          <a:p>
            <a:r>
              <a:rPr lang="en-US" sz="1000" dirty="0"/>
              <a:t>FULL OUTER JOIN Location ON </a:t>
            </a:r>
            <a:r>
              <a:rPr lang="en-US" sz="1000" dirty="0" err="1"/>
              <a:t>Product.StateProvinceCode</a:t>
            </a:r>
            <a:r>
              <a:rPr lang="en-US" sz="1000" dirty="0"/>
              <a:t> = </a:t>
            </a:r>
            <a:r>
              <a:rPr lang="en-US" sz="1000" dirty="0" err="1"/>
              <a:t>Location.StateProvinceCode</a:t>
            </a:r>
            <a:r>
              <a:rPr lang="en-US" sz="1000" dirty="0"/>
              <a:t>;</a:t>
            </a:r>
          </a:p>
          <a:p>
            <a:endParaRPr lang="en-US" sz="1000" dirty="0"/>
          </a:p>
          <a:p>
            <a:r>
              <a:rPr lang="en-US" sz="1000" dirty="0"/>
              <a:t>-- CROSS JOIN</a:t>
            </a:r>
          </a:p>
          <a:p>
            <a:r>
              <a:rPr lang="en-US" sz="1000" dirty="0"/>
              <a:t>SELECT *</a:t>
            </a:r>
          </a:p>
          <a:p>
            <a:r>
              <a:rPr lang="en-US" sz="1000" dirty="0"/>
              <a:t>FROM Product</a:t>
            </a:r>
          </a:p>
          <a:p>
            <a:r>
              <a:rPr lang="en-US" sz="1000" dirty="0"/>
              <a:t>CROSS JOIN Location;</a:t>
            </a:r>
          </a:p>
        </p:txBody>
      </p:sp>
    </p:spTree>
    <p:extLst>
      <p:ext uri="{BB962C8B-B14F-4D97-AF65-F5344CB8AC3E}">
        <p14:creationId xmlns:p14="http://schemas.microsoft.com/office/powerpoint/2010/main" val="278003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 *</a:t>
            </a:r>
          </a:p>
          <a:p>
            <a:r>
              <a:rPr lang="en-US" dirty="0"/>
              <a:t>FROM </a:t>
            </a:r>
            <a:r>
              <a:rPr lang="en-US" dirty="0" err="1"/>
              <a:t>StateProvince</a:t>
            </a:r>
            <a:endParaRPr lang="en-US" dirty="0"/>
          </a:p>
          <a:p>
            <a:r>
              <a:rPr lang="en-US" dirty="0"/>
              <a:t>WHERE </a:t>
            </a:r>
            <a:r>
              <a:rPr lang="en-US" dirty="0" err="1"/>
              <a:t>StateProvinceCode</a:t>
            </a:r>
            <a:r>
              <a:rPr lang="en-US" dirty="0"/>
              <a:t> LIKE 'A[BKL]';</a:t>
            </a:r>
          </a:p>
        </p:txBody>
      </p:sp>
    </p:spTree>
    <p:extLst>
      <p:ext uri="{BB962C8B-B14F-4D97-AF65-F5344CB8AC3E}">
        <p14:creationId xmlns:p14="http://schemas.microsoft.com/office/powerpoint/2010/main" val="3201792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 *</a:t>
            </a:r>
          </a:p>
          <a:p>
            <a:r>
              <a:rPr lang="en-US" dirty="0"/>
              <a:t>FROM Product</a:t>
            </a:r>
          </a:p>
          <a:p>
            <a:r>
              <a:rPr lang="en-US" dirty="0"/>
              <a:t>WHERE </a:t>
            </a:r>
            <a:r>
              <a:rPr lang="en-US" dirty="0" err="1"/>
              <a:t>StateProvinceCode</a:t>
            </a:r>
            <a:r>
              <a:rPr lang="en-US" dirty="0"/>
              <a:t> LIKE 'A[BKL]’;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8EA1745-6319-EAEF-18D2-B49565A663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0705" y="3738275"/>
            <a:ext cx="9878282" cy="2754600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öhne"/>
              </a:rPr>
              <a:t>In this pattern, </a:t>
            </a:r>
            <a:r>
              <a:rPr kumimoji="0" lang="en-US" altLang="en-US" b="1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öhne Mono"/>
              </a:rPr>
              <a:t>'A[BKL]'</a:t>
            </a:r>
            <a:r>
              <a:rPr kumimoji="0" lang="en-US" altLang="en-US" sz="12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öhne"/>
              </a:rPr>
              <a:t>, the </a:t>
            </a:r>
            <a:r>
              <a:rPr kumimoji="0" lang="en-US" altLang="en-US" b="1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öhne Mono"/>
              </a:rPr>
              <a:t>[BKL]</a:t>
            </a:r>
            <a:r>
              <a:rPr kumimoji="0" lang="en-US" altLang="en-US" sz="12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öhne"/>
              </a:rPr>
              <a:t> part represents a character class or character set, which means that it will match any single character that is either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öhne"/>
              </a:rPr>
              <a:t> 'B', 'K', or 'L' after the letter 'A'. So, it will select rows where the </a:t>
            </a:r>
            <a:r>
              <a:rPr kumimoji="0" lang="en-US" altLang="en-US" b="1" i="0" u="none" strike="noStrike" cap="none" normalizeH="0" dirty="0" err="1">
                <a:ln>
                  <a:noFill/>
                </a:ln>
                <a:solidFill>
                  <a:schemeClr val="bg1"/>
                </a:solidFill>
                <a:effectLst/>
                <a:latin typeface="Söhne Mono"/>
              </a:rPr>
              <a:t>StateProvinceCode</a:t>
            </a:r>
            <a:r>
              <a:rPr kumimoji="0" lang="en-US" altLang="en-US" sz="12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öhne"/>
              </a:rPr>
              <a:t> starts with 'A' followed by either 'B', 'K', or 'L’.</a:t>
            </a:r>
            <a:r>
              <a:rPr kumimoji="0" lang="en-US" altLang="en-US" sz="11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StateProvinceCode</a:t>
            </a:r>
            <a:r>
              <a:rPr kumimoji="0" lang="en-US" alt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| </a:t>
            </a:r>
            <a:r>
              <a:rPr kumimoji="0" lang="en-US" altLang="en-US" sz="1800" b="0" i="0" u="none" strike="noStrike" cap="none" normalizeH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StateProvinceName</a:t>
            </a:r>
            <a:endParaRPr kumimoji="0" lang="en-US" altLang="en-US" sz="1800" b="0" i="0" u="none" strike="noStrike" cap="none" normalizeH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----------------- | -----------------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AB                | Alberta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AK                | Alaska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                | Alabama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                | California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987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  <a:p>
            <a:r>
              <a:rPr lang="en-US" dirty="0"/>
              <a:t>SELECT *</a:t>
            </a:r>
          </a:p>
          <a:p>
            <a:r>
              <a:rPr lang="en-US" dirty="0"/>
              <a:t>FROM Product</a:t>
            </a:r>
          </a:p>
          <a:p>
            <a:r>
              <a:rPr lang="en-US" dirty="0"/>
              <a:t>--WHERE </a:t>
            </a:r>
            <a:r>
              <a:rPr lang="en-US" dirty="0" err="1"/>
              <a:t>ProductNumber</a:t>
            </a:r>
            <a:r>
              <a:rPr lang="en-US" dirty="0"/>
              <a:t> LIKE 'L%';</a:t>
            </a:r>
          </a:p>
          <a:p>
            <a:r>
              <a:rPr lang="en-US" dirty="0"/>
              <a:t>WHERE </a:t>
            </a:r>
            <a:r>
              <a:rPr lang="en-US" dirty="0" err="1"/>
              <a:t>ProductNumber</a:t>
            </a:r>
            <a:r>
              <a:rPr lang="en-US" dirty="0"/>
              <a:t> LIKE 'L[A-Z]-[0-9]%'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*</a:t>
            </a:r>
          </a:p>
          <a:p>
            <a:r>
              <a:rPr lang="en-US" dirty="0"/>
              <a:t>FROM Product</a:t>
            </a:r>
          </a:p>
          <a:p>
            <a:r>
              <a:rPr lang="en-US" dirty="0"/>
              <a:t>--WHERE </a:t>
            </a:r>
            <a:r>
              <a:rPr lang="en-US" dirty="0" err="1"/>
              <a:t>ProductNumber</a:t>
            </a:r>
            <a:r>
              <a:rPr lang="en-US" dirty="0"/>
              <a:t> LIKE 'L%';</a:t>
            </a:r>
          </a:p>
          <a:p>
            <a:r>
              <a:rPr lang="en-US" dirty="0"/>
              <a:t>--WHERE </a:t>
            </a:r>
            <a:r>
              <a:rPr lang="en-US" dirty="0" err="1"/>
              <a:t>ProductNumber</a:t>
            </a:r>
            <a:r>
              <a:rPr lang="en-US" dirty="0"/>
              <a:t> LIKE 'L[A-Z]-[0-9]%'</a:t>
            </a:r>
          </a:p>
          <a:p>
            <a:r>
              <a:rPr lang="en-US" dirty="0"/>
              <a:t>WHERE </a:t>
            </a:r>
            <a:r>
              <a:rPr lang="en-US" dirty="0" err="1"/>
              <a:t>ProductNumber</a:t>
            </a:r>
            <a:r>
              <a:rPr lang="en-US" dirty="0"/>
              <a:t> LIKE 'L[I-N]-[135]%';</a:t>
            </a:r>
          </a:p>
        </p:txBody>
      </p:sp>
    </p:spTree>
    <p:extLst>
      <p:ext uri="{BB962C8B-B14F-4D97-AF65-F5344CB8AC3E}">
        <p14:creationId xmlns:p14="http://schemas.microsoft.com/office/powerpoint/2010/main" val="3078641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SELECT CHARINDEX('D','DAD');</a:t>
            </a:r>
          </a:p>
          <a:p>
            <a:r>
              <a:rPr lang="en-US" dirty="0"/>
              <a:t>SELECT CHARINDEX('D','DAD',2);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</a:t>
            </a:r>
            <a:r>
              <a:rPr lang="en-US" dirty="0" err="1"/>
              <a:t>ProductNumber</a:t>
            </a:r>
            <a:endParaRPr lang="en-US" dirty="0"/>
          </a:p>
          <a:p>
            <a:r>
              <a:rPr lang="en-US" dirty="0"/>
              <a:t>FROM Product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</a:t>
            </a:r>
            <a:r>
              <a:rPr lang="en-US" dirty="0" err="1"/>
              <a:t>ProductNumber</a:t>
            </a:r>
            <a:r>
              <a:rPr lang="en-US" dirty="0"/>
              <a:t>, CHARINDEX('I', </a:t>
            </a:r>
            <a:r>
              <a:rPr lang="en-US" dirty="0" err="1"/>
              <a:t>ProductNumber</a:t>
            </a:r>
            <a:r>
              <a:rPr lang="en-US" dirty="0"/>
              <a:t>)</a:t>
            </a:r>
          </a:p>
          <a:p>
            <a:r>
              <a:rPr lang="en-US" dirty="0"/>
              <a:t>FROM Product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</a:t>
            </a:r>
            <a:r>
              <a:rPr lang="en-US" dirty="0" err="1"/>
              <a:t>ProductNumber</a:t>
            </a:r>
            <a:r>
              <a:rPr lang="en-US" dirty="0"/>
              <a:t>, CHARINDEX('I', </a:t>
            </a:r>
            <a:r>
              <a:rPr lang="en-US" dirty="0" err="1"/>
              <a:t>ProductNumber</a:t>
            </a:r>
            <a:r>
              <a:rPr lang="en-US" dirty="0"/>
              <a:t>)</a:t>
            </a:r>
          </a:p>
          <a:p>
            <a:r>
              <a:rPr lang="en-US" dirty="0"/>
              <a:t>FROM Product</a:t>
            </a:r>
          </a:p>
          <a:p>
            <a:r>
              <a:rPr lang="en-US" dirty="0"/>
              <a:t>WHERE </a:t>
            </a:r>
            <a:r>
              <a:rPr lang="en-US" dirty="0" err="1"/>
              <a:t>ProductNumber</a:t>
            </a:r>
            <a:r>
              <a:rPr lang="en-US" dirty="0"/>
              <a:t> LIKE '%I%';</a:t>
            </a:r>
          </a:p>
        </p:txBody>
      </p:sp>
    </p:spTree>
    <p:extLst>
      <p:ext uri="{BB962C8B-B14F-4D97-AF65-F5344CB8AC3E}">
        <p14:creationId xmlns:p14="http://schemas.microsoft.com/office/powerpoint/2010/main" val="3950219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 </a:t>
            </a:r>
            <a:r>
              <a:rPr lang="en-US" dirty="0" err="1"/>
              <a:t>ProductNumber</a:t>
            </a:r>
            <a:r>
              <a:rPr lang="en-US" dirty="0"/>
              <a:t>, </a:t>
            </a:r>
            <a:r>
              <a:rPr lang="en-US" dirty="0" err="1"/>
              <a:t>datalength</a:t>
            </a:r>
            <a:r>
              <a:rPr lang="en-US" dirty="0"/>
              <a:t>(</a:t>
            </a:r>
            <a:r>
              <a:rPr lang="en-US" dirty="0" err="1"/>
              <a:t>ProductNumber</a:t>
            </a:r>
            <a:r>
              <a:rPr lang="en-US" dirty="0"/>
              <a:t>)</a:t>
            </a:r>
          </a:p>
          <a:p>
            <a:r>
              <a:rPr lang="en-US" dirty="0"/>
              <a:t>FROM Product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SELECT FORMAT(20200616,'####/##/##');</a:t>
            </a:r>
          </a:p>
        </p:txBody>
      </p:sp>
    </p:spTree>
    <p:extLst>
      <p:ext uri="{BB962C8B-B14F-4D97-AF65-F5344CB8AC3E}">
        <p14:creationId xmlns:p14="http://schemas.microsoft.com/office/powerpoint/2010/main" val="2864167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500" y="1825625"/>
            <a:ext cx="11557000" cy="4351338"/>
          </a:xfrm>
        </p:spPr>
        <p:txBody>
          <a:bodyPr>
            <a:normAutofit/>
          </a:bodyPr>
          <a:lstStyle/>
          <a:p>
            <a:r>
              <a:rPr lang="en-US" dirty="0"/>
              <a:t>SELECT </a:t>
            </a:r>
            <a:r>
              <a:rPr lang="en-US" dirty="0" err="1"/>
              <a:t>ProductNumber</a:t>
            </a:r>
            <a:r>
              <a:rPr lang="en-US" dirty="0"/>
              <a:t>, left(ProductNumber,2) AS </a:t>
            </a:r>
            <a:r>
              <a:rPr lang="en-US" dirty="0" err="1"/>
              <a:t>ExtractNameFromLeft</a:t>
            </a:r>
            <a:endParaRPr lang="en-US" dirty="0"/>
          </a:p>
          <a:p>
            <a:r>
              <a:rPr lang="en-US" dirty="0"/>
              <a:t>FROM Product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</a:t>
            </a:r>
            <a:r>
              <a:rPr lang="en-US" dirty="0" err="1"/>
              <a:t>ProductNumber</a:t>
            </a:r>
            <a:r>
              <a:rPr lang="en-US" dirty="0"/>
              <a:t>, right(ProductNumber,2) AS </a:t>
            </a:r>
            <a:r>
              <a:rPr lang="en-US" dirty="0" err="1"/>
              <a:t>ExtractNameFromRight</a:t>
            </a:r>
            <a:endParaRPr lang="en-US" dirty="0"/>
          </a:p>
          <a:p>
            <a:r>
              <a:rPr lang="en-US" dirty="0"/>
              <a:t>FROM Product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</a:t>
            </a:r>
            <a:r>
              <a:rPr lang="en-US" dirty="0" err="1"/>
              <a:t>FirstName,LEN</a:t>
            </a:r>
            <a:r>
              <a:rPr lang="en-US" dirty="0"/>
              <a:t>(FirstName) AS </a:t>
            </a:r>
            <a:r>
              <a:rPr lang="en-US" dirty="0" err="1"/>
              <a:t>ExtractLengthOfName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Person.Person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305817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500" y="1825625"/>
            <a:ext cx="115570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SELECT </a:t>
            </a:r>
            <a:r>
              <a:rPr lang="en-US" dirty="0" err="1"/>
              <a:t>ProductNumber</a:t>
            </a:r>
            <a:r>
              <a:rPr lang="en-US" dirty="0"/>
              <a:t>, </a:t>
            </a:r>
            <a:r>
              <a:rPr lang="en-US" dirty="0" err="1"/>
              <a:t>datalength</a:t>
            </a:r>
            <a:r>
              <a:rPr lang="en-US" dirty="0"/>
              <a:t>(</a:t>
            </a:r>
            <a:r>
              <a:rPr lang="en-US" dirty="0" err="1"/>
              <a:t>ProductNumber</a:t>
            </a:r>
            <a:r>
              <a:rPr lang="en-US" dirty="0"/>
              <a:t>) AS </a:t>
            </a:r>
            <a:r>
              <a:rPr lang="en-US" dirty="0" err="1"/>
              <a:t>ExtractLength</a:t>
            </a:r>
            <a:r>
              <a:rPr lang="en-US" dirty="0"/>
              <a:t>,</a:t>
            </a:r>
          </a:p>
          <a:p>
            <a:r>
              <a:rPr lang="en-US" dirty="0"/>
              <a:t> 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ProductNumber</a:t>
            </a:r>
            <a:r>
              <a:rPr lang="en-US" dirty="0"/>
              <a:t>) AS </a:t>
            </a:r>
            <a:r>
              <a:rPr lang="en-US" dirty="0" err="1"/>
              <a:t>ExtractLength</a:t>
            </a:r>
            <a:r>
              <a:rPr lang="en-US" dirty="0"/>
              <a:t>_</a:t>
            </a:r>
          </a:p>
          <a:p>
            <a:r>
              <a:rPr lang="en-US" dirty="0"/>
              <a:t>FROM Product</a:t>
            </a:r>
          </a:p>
          <a:p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DATALENGTH(</a:t>
            </a:r>
            <a:r>
              <a:rPr lang="en-US" dirty="0" err="1">
                <a:solidFill>
                  <a:srgbClr val="FFFF00"/>
                </a:solidFill>
              </a:rPr>
              <a:t>ProductNumber</a:t>
            </a:r>
            <a:r>
              <a:rPr lang="en-US" dirty="0">
                <a:solidFill>
                  <a:srgbClr val="FFFF00"/>
                </a:solidFill>
              </a:rPr>
              <a:t>) calculates the length of the </a:t>
            </a:r>
            <a:r>
              <a:rPr lang="en-US" dirty="0" err="1">
                <a:solidFill>
                  <a:srgbClr val="FFFF00"/>
                </a:solidFill>
              </a:rPr>
              <a:t>ProductNumber</a:t>
            </a:r>
            <a:r>
              <a:rPr lang="en-US" dirty="0">
                <a:solidFill>
                  <a:srgbClr val="FFFF00"/>
                </a:solidFill>
              </a:rPr>
              <a:t> column in bytes, including trailing spaces. This will give you the length of the data as it is stored in the database.</a:t>
            </a:r>
          </a:p>
          <a:p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FF00"/>
                </a:solidFill>
              </a:rPr>
              <a:t>LEN(</a:t>
            </a:r>
            <a:r>
              <a:rPr lang="en-US" dirty="0" err="1">
                <a:solidFill>
                  <a:srgbClr val="FFFF00"/>
                </a:solidFill>
              </a:rPr>
              <a:t>ProductNumber</a:t>
            </a:r>
            <a:r>
              <a:rPr lang="en-US" dirty="0">
                <a:solidFill>
                  <a:srgbClr val="FFFF00"/>
                </a:solidFill>
              </a:rPr>
              <a:t>) calculates the length of the </a:t>
            </a:r>
            <a:r>
              <a:rPr lang="en-US" dirty="0" err="1">
                <a:solidFill>
                  <a:srgbClr val="FFFF00"/>
                </a:solidFill>
              </a:rPr>
              <a:t>ProductNumber</a:t>
            </a:r>
            <a:r>
              <a:rPr lang="en-US" dirty="0">
                <a:solidFill>
                  <a:srgbClr val="FFFF00"/>
                </a:solidFill>
              </a:rPr>
              <a:t> column in characters. It counts the number of characters in the string, excluding trailing spaces.</a:t>
            </a:r>
          </a:p>
          <a:p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FF00"/>
                </a:solidFill>
              </a:rPr>
              <a:t>The difference between these two numbers for each row will be the number of trailing spaces in the </a:t>
            </a:r>
            <a:r>
              <a:rPr lang="en-US" dirty="0" err="1">
                <a:solidFill>
                  <a:srgbClr val="FFFF00"/>
                </a:solidFill>
              </a:rPr>
              <a:t>ProductNumber</a:t>
            </a:r>
            <a:r>
              <a:rPr lang="en-US" dirty="0">
                <a:solidFill>
                  <a:srgbClr val="FFFF00"/>
                </a:solidFill>
              </a:rPr>
              <a:t> column. If there are no trailing spaces, the two numbers will be the same.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192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SELECT FirstName, LOWER(FirstName) AS </a:t>
            </a:r>
            <a:r>
              <a:rPr lang="en-US" dirty="0" err="1"/>
              <a:t>LowerFName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Person.Person</a:t>
            </a:r>
            <a:r>
              <a:rPr lang="en-US" dirty="0"/>
              <a:t>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FirstName, UPPER(FirstName) AS </a:t>
            </a:r>
            <a:r>
              <a:rPr lang="en-US" dirty="0" err="1"/>
              <a:t>LowerFName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Person.Person</a:t>
            </a:r>
            <a:r>
              <a:rPr lang="en-US" dirty="0"/>
              <a:t>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</a:t>
            </a:r>
            <a:r>
              <a:rPr lang="en-US" dirty="0" err="1"/>
              <a:t>Ltrim</a:t>
            </a:r>
            <a:r>
              <a:rPr lang="en-US" dirty="0"/>
              <a:t>('		Trim Left Side');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</a:t>
            </a:r>
            <a:r>
              <a:rPr lang="en-US" dirty="0" err="1"/>
              <a:t>rtrim</a:t>
            </a:r>
            <a:r>
              <a:rPr lang="en-US" dirty="0"/>
              <a:t>('Trim Left Side		 ');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trim('      Trim Both The Sides      ');</a:t>
            </a:r>
          </a:p>
        </p:txBody>
      </p:sp>
    </p:spTree>
    <p:extLst>
      <p:ext uri="{BB962C8B-B14F-4D97-AF65-F5344CB8AC3E}">
        <p14:creationId xmlns:p14="http://schemas.microsoft.com/office/powerpoint/2010/main" val="2687611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SELECT Name, PATINDEX('%</a:t>
            </a:r>
            <a:r>
              <a:rPr lang="en-US" dirty="0" err="1"/>
              <a:t>Ball%',Name</a:t>
            </a:r>
            <a:r>
              <a:rPr lang="en-US" dirty="0"/>
              <a:t>)</a:t>
            </a:r>
          </a:p>
          <a:p>
            <a:r>
              <a:rPr lang="en-US" dirty="0"/>
              <a:t>FROM </a:t>
            </a:r>
            <a:r>
              <a:rPr lang="en-US" dirty="0" err="1"/>
              <a:t>Production.Product</a:t>
            </a:r>
            <a:endParaRPr lang="en-US" dirty="0"/>
          </a:p>
          <a:p>
            <a:r>
              <a:rPr lang="en-US" dirty="0"/>
              <a:t>WHERE Name LIKE '%Ball%';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Name, </a:t>
            </a:r>
            <a:r>
              <a:rPr lang="en-US" dirty="0" err="1"/>
              <a:t>Patindex</a:t>
            </a:r>
            <a:r>
              <a:rPr lang="en-US" dirty="0"/>
              <a:t>('%Cr_</a:t>
            </a:r>
            <a:r>
              <a:rPr lang="en-US" dirty="0" err="1"/>
              <a:t>nk</a:t>
            </a:r>
            <a:r>
              <a:rPr lang="en-US" dirty="0"/>
              <a:t>%',Name)</a:t>
            </a:r>
          </a:p>
          <a:p>
            <a:r>
              <a:rPr lang="en-US" dirty="0"/>
              <a:t>FROM </a:t>
            </a:r>
            <a:r>
              <a:rPr lang="en-US" dirty="0" err="1"/>
              <a:t>Production.Product</a:t>
            </a:r>
            <a:endParaRPr lang="en-US" dirty="0"/>
          </a:p>
          <a:p>
            <a:r>
              <a:rPr lang="en-US" dirty="0"/>
              <a:t>WHERE Name LIKE '%Cr%';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</a:t>
            </a:r>
            <a:r>
              <a:rPr lang="en-US" dirty="0" err="1"/>
              <a:t>LoginID</a:t>
            </a:r>
            <a:r>
              <a:rPr lang="en-US" dirty="0"/>
              <a:t>, REPLACE(</a:t>
            </a:r>
            <a:r>
              <a:rPr lang="en-US" dirty="0" err="1"/>
              <a:t>LoginID</a:t>
            </a:r>
            <a:r>
              <a:rPr lang="en-US" dirty="0"/>
              <a:t>,'adventure-</a:t>
            </a:r>
            <a:r>
              <a:rPr lang="en-US" dirty="0" err="1"/>
              <a:t>works','aw</a:t>
            </a:r>
            <a:r>
              <a:rPr lang="en-US" dirty="0"/>
              <a:t>') AS </a:t>
            </a:r>
            <a:r>
              <a:rPr lang="en-US" dirty="0" err="1"/>
              <a:t>ReplaceString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HumanResources.Employee</a:t>
            </a:r>
            <a:r>
              <a:rPr lang="en-US" dirty="0"/>
              <a:t>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FirstName, REPLICATE(FirstName,3) AS </a:t>
            </a:r>
            <a:r>
              <a:rPr lang="en-US" dirty="0" err="1"/>
              <a:t>ReplicateFName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Person.Person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94320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E54A0482-9F94-F9DC-F570-2AA2C32EF2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98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3DE78F-C77F-EC31-69BC-D5D27A589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000" b="1" dirty="0"/>
              <a:t>Case Study 1:</a:t>
            </a:r>
            <a:br>
              <a:rPr lang="en-US" sz="3000" b="1" dirty="0"/>
            </a:br>
            <a:br>
              <a:rPr lang="en-US" sz="3000" dirty="0"/>
            </a:br>
            <a:r>
              <a:rPr lang="en-US" sz="3000" dirty="0"/>
              <a:t>Get all employee detail from Employee Detail table whose "FirstName" start with any single character between 'a-p'</a:t>
            </a:r>
            <a:endParaRPr lang="en-IN" sz="3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4772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CC8BD-F36D-C933-D87A-0BED3616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56D9-145D-01C8-3A20-4C10F7A26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SELECT FirstName, REVERSE(FirstName) AS </a:t>
            </a:r>
            <a:r>
              <a:rPr lang="en-US" dirty="0" err="1"/>
              <a:t>ReverseFName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Person.Person</a:t>
            </a:r>
            <a:r>
              <a:rPr lang="en-US" dirty="0"/>
              <a:t>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Top 100 </a:t>
            </a:r>
            <a:r>
              <a:rPr lang="en-US" dirty="0" err="1"/>
              <a:t>LastName</a:t>
            </a:r>
            <a:r>
              <a:rPr lang="en-US" dirty="0"/>
              <a:t>, Substring(LastName,3,5) AS </a:t>
            </a:r>
            <a:r>
              <a:rPr lang="en-US" dirty="0" err="1"/>
              <a:t>SubstringLName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Person.Person</a:t>
            </a:r>
            <a:endParaRPr lang="en-US" dirty="0"/>
          </a:p>
          <a:p>
            <a:r>
              <a:rPr lang="en-US" dirty="0"/>
              <a:t>ORDER BY </a:t>
            </a:r>
            <a:r>
              <a:rPr lang="en-US" dirty="0" err="1"/>
              <a:t>LastName</a:t>
            </a:r>
            <a:r>
              <a:rPr lang="en-US" dirty="0"/>
              <a:t>;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SELECT </a:t>
            </a:r>
            <a:r>
              <a:rPr lang="en-US" dirty="0" err="1"/>
              <a:t>ProductNumber,str</a:t>
            </a:r>
            <a:r>
              <a:rPr lang="en-US" dirty="0"/>
              <a:t>(</a:t>
            </a:r>
            <a:r>
              <a:rPr lang="en-US" dirty="0" err="1"/>
              <a:t>ProductID</a:t>
            </a:r>
            <a:r>
              <a:rPr lang="en-US" dirty="0"/>
              <a:t>) AS </a:t>
            </a:r>
            <a:r>
              <a:rPr lang="en-US" dirty="0" err="1"/>
              <a:t>ExtractNameFromRight</a:t>
            </a:r>
            <a:endParaRPr lang="en-US" dirty="0"/>
          </a:p>
          <a:p>
            <a:r>
              <a:rPr lang="en-US" dirty="0"/>
              <a:t>FROM Product</a:t>
            </a:r>
            <a:br>
              <a:rPr lang="en-US" dirty="0"/>
            </a:br>
            <a:r>
              <a:rPr lang="en-US" dirty="0">
                <a:solidFill>
                  <a:srgbClr val="FFFF00"/>
                </a:solidFill>
              </a:rPr>
              <a:t>--To convert into String</a:t>
            </a:r>
          </a:p>
        </p:txBody>
      </p:sp>
    </p:spTree>
    <p:extLst>
      <p:ext uri="{BB962C8B-B14F-4D97-AF65-F5344CB8AC3E}">
        <p14:creationId xmlns:p14="http://schemas.microsoft.com/office/powerpoint/2010/main" val="1067608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872C53-A955-9E86-283B-0B6F3DCB5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9"/>
          <a:stretch/>
        </p:blipFill>
        <p:spPr>
          <a:xfrm>
            <a:off x="2683239" y="0"/>
            <a:ext cx="6218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84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E6A1E7-599E-C4DF-02B5-AA7DA4F09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653" y="445511"/>
            <a:ext cx="7780694" cy="596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136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ED1F-05A9-7697-2786-3A7FBA4FE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E7A1A-39A9-010E-224F-627A28A54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0C67F5-BD95-C926-2D40-F17672F19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78" y="0"/>
            <a:ext cx="11875710" cy="617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334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ABE00-F00C-B61A-B74B-3F41C4E59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0A770A-E1C6-37CE-89D3-3DA9CF5E9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5" b="28573"/>
          <a:stretch/>
        </p:blipFill>
        <p:spPr>
          <a:xfrm>
            <a:off x="1628234" y="0"/>
            <a:ext cx="8104400" cy="6746682"/>
          </a:xfrm>
        </p:spPr>
      </p:pic>
    </p:spTree>
    <p:extLst>
      <p:ext uri="{BB962C8B-B14F-4D97-AF65-F5344CB8AC3E}">
        <p14:creationId xmlns:p14="http://schemas.microsoft.com/office/powerpoint/2010/main" val="38865322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01">
            <a:extLst>
              <a:ext uri="{FF2B5EF4-FFF2-40B4-BE49-F238E27FC236}">
                <a16:creationId xmlns:a16="http://schemas.microsoft.com/office/drawing/2014/main" id="{64126DF8-3F5D-6F5A-1F07-8367C796EAA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7375"/>
            <a:ext cx="1219200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129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02">
            <a:extLst>
              <a:ext uri="{FF2B5EF4-FFF2-40B4-BE49-F238E27FC236}">
                <a16:creationId xmlns:a16="http://schemas.microsoft.com/office/drawing/2014/main" id="{44C222A9-7208-092A-157A-B0FF0DA9A86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2763"/>
            <a:ext cx="12192000" cy="583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242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03">
            <a:extLst>
              <a:ext uri="{FF2B5EF4-FFF2-40B4-BE49-F238E27FC236}">
                <a16:creationId xmlns:a16="http://schemas.microsoft.com/office/drawing/2014/main" id="{AC2EC6A3-76EF-5A44-B2B3-0A69AB48687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1475"/>
            <a:ext cx="12192000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20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04">
            <a:extLst>
              <a:ext uri="{FF2B5EF4-FFF2-40B4-BE49-F238E27FC236}">
                <a16:creationId xmlns:a16="http://schemas.microsoft.com/office/drawing/2014/main" id="{EB5B364C-38F9-6CB9-C010-FCA5317913E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2463"/>
            <a:ext cx="12192000" cy="555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8080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05">
            <a:extLst>
              <a:ext uri="{FF2B5EF4-FFF2-40B4-BE49-F238E27FC236}">
                <a16:creationId xmlns:a16="http://schemas.microsoft.com/office/drawing/2014/main" id="{C332332B-836E-472F-3358-C2932FF3327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6863"/>
            <a:ext cx="12192000" cy="626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35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E54A0482-9F94-F9DC-F570-2AA2C32EF2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98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3DE78F-C77F-EC31-69BC-D5D27A589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000" b="1" dirty="0"/>
              <a:t>Solution:</a:t>
            </a:r>
            <a:br>
              <a:rPr lang="en-US" sz="3000" dirty="0"/>
            </a:br>
            <a:br>
              <a:rPr lang="en-US" sz="3000" dirty="0"/>
            </a:br>
            <a:r>
              <a:rPr lang="en-US" sz="3000" dirty="0"/>
              <a:t>Get all employee detail from </a:t>
            </a:r>
            <a:r>
              <a:rPr lang="en-US" sz="3000" dirty="0" err="1"/>
              <a:t>EmployeeDetail</a:t>
            </a:r>
            <a:r>
              <a:rPr lang="en-US" sz="3000" dirty="0"/>
              <a:t> table whose "FirstName" start with any single character between 'a-p'</a:t>
            </a:r>
            <a:endParaRPr lang="en-IN" sz="3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1A95BB-C26D-50F7-BF66-41A99834C8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ANS: MS SQL Server: SELECT * FROM EmployeeDetail WHERE FirstName like ‘[a-p]%’</a:t>
            </a:r>
            <a:endParaRPr lang="en-IN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84317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06">
            <a:extLst>
              <a:ext uri="{FF2B5EF4-FFF2-40B4-BE49-F238E27FC236}">
                <a16:creationId xmlns:a16="http://schemas.microsoft.com/office/drawing/2014/main" id="{000B4CF2-CFAE-348C-3412-70CC15C2355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1813"/>
            <a:ext cx="12192000" cy="579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4585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07">
            <a:extLst>
              <a:ext uri="{FF2B5EF4-FFF2-40B4-BE49-F238E27FC236}">
                <a16:creationId xmlns:a16="http://schemas.microsoft.com/office/drawing/2014/main" id="{3450AC8E-988F-6399-19CA-A7AFDD57C7B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4300"/>
            <a:ext cx="12192000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368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08">
            <a:extLst>
              <a:ext uri="{FF2B5EF4-FFF2-40B4-BE49-F238E27FC236}">
                <a16:creationId xmlns:a16="http://schemas.microsoft.com/office/drawing/2014/main" id="{E9EC1FD8-1F84-5728-0D86-AFA15C0ECB9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6388"/>
            <a:ext cx="12192000" cy="624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2059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09">
            <a:extLst>
              <a:ext uri="{FF2B5EF4-FFF2-40B4-BE49-F238E27FC236}">
                <a16:creationId xmlns:a16="http://schemas.microsoft.com/office/drawing/2014/main" id="{6B49F0AC-361E-8D08-40A8-4F5CFF7E3B3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200"/>
            <a:ext cx="121920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7656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10">
            <a:extLst>
              <a:ext uri="{FF2B5EF4-FFF2-40B4-BE49-F238E27FC236}">
                <a16:creationId xmlns:a16="http://schemas.microsoft.com/office/drawing/2014/main" id="{4B00B0F8-C9F6-56C7-3540-A95702BD51D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4750"/>
            <a:ext cx="121920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0947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11">
            <a:extLst>
              <a:ext uri="{FF2B5EF4-FFF2-40B4-BE49-F238E27FC236}">
                <a16:creationId xmlns:a16="http://schemas.microsoft.com/office/drawing/2014/main" id="{CF3C6E4D-58A6-318F-A334-133B772B7F7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2963"/>
            <a:ext cx="12192000" cy="263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5336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12">
            <a:extLst>
              <a:ext uri="{FF2B5EF4-FFF2-40B4-BE49-F238E27FC236}">
                <a16:creationId xmlns:a16="http://schemas.microsoft.com/office/drawing/2014/main" id="{C9FB2FF5-7C0E-AADC-52ED-D0D3D79049B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4675"/>
            <a:ext cx="12192000" cy="570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85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13">
            <a:extLst>
              <a:ext uri="{FF2B5EF4-FFF2-40B4-BE49-F238E27FC236}">
                <a16:creationId xmlns:a16="http://schemas.microsoft.com/office/drawing/2014/main" id="{7C217D44-CA80-18BA-CADE-78827173CFC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075"/>
            <a:ext cx="12192000" cy="565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854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14">
            <a:extLst>
              <a:ext uri="{FF2B5EF4-FFF2-40B4-BE49-F238E27FC236}">
                <a16:creationId xmlns:a16="http://schemas.microsoft.com/office/drawing/2014/main" id="{423A02E7-5EBB-BC41-9279-03139DDB246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3938"/>
            <a:ext cx="1219200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7621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18">
            <a:extLst>
              <a:ext uri="{FF2B5EF4-FFF2-40B4-BE49-F238E27FC236}">
                <a16:creationId xmlns:a16="http://schemas.microsoft.com/office/drawing/2014/main" id="{5179F723-4529-D8FF-3356-84EB1CCAD76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263"/>
            <a:ext cx="12192000" cy="417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165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A418D-5E31-25CF-9332-D052B460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Get all employee detail from Employee. Detail table whose "FirstName" not start with any single character between 'a-p’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8FD314-35F9-644F-AD9D-2424EDE1E93F}"/>
              </a:ext>
            </a:extLst>
          </p:cNvPr>
          <p:cNvSpPr txBox="1"/>
          <p:nvPr/>
        </p:nvSpPr>
        <p:spPr>
          <a:xfrm>
            <a:off x="1285241" y="824327"/>
            <a:ext cx="60983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Case Study 2: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24082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19">
            <a:extLst>
              <a:ext uri="{FF2B5EF4-FFF2-40B4-BE49-F238E27FC236}">
                <a16:creationId xmlns:a16="http://schemas.microsoft.com/office/drawing/2014/main" id="{0361A53F-21EA-CCEC-7A02-FE445F2F2EB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5763"/>
            <a:ext cx="12192000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3726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0">
            <a:extLst>
              <a:ext uri="{FF2B5EF4-FFF2-40B4-BE49-F238E27FC236}">
                <a16:creationId xmlns:a16="http://schemas.microsoft.com/office/drawing/2014/main" id="{D2354B1F-134F-BB55-ABB6-4FD7BA981F6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0475"/>
            <a:ext cx="12192000" cy="179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5004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1">
            <a:extLst>
              <a:ext uri="{FF2B5EF4-FFF2-40B4-BE49-F238E27FC236}">
                <a16:creationId xmlns:a16="http://schemas.microsoft.com/office/drawing/2014/main" id="{6EC14DAE-E02B-4A86-53FF-521B581A092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6588"/>
            <a:ext cx="12192000" cy="30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7304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2">
            <a:extLst>
              <a:ext uri="{FF2B5EF4-FFF2-40B4-BE49-F238E27FC236}">
                <a16:creationId xmlns:a16="http://schemas.microsoft.com/office/drawing/2014/main" id="{B770F8F4-140F-24D8-DBAE-5DDAA7F51D0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488"/>
            <a:ext cx="12192000" cy="616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3082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3">
            <a:extLst>
              <a:ext uri="{FF2B5EF4-FFF2-40B4-BE49-F238E27FC236}">
                <a16:creationId xmlns:a16="http://schemas.microsoft.com/office/drawing/2014/main" id="{E04F8A38-5FCA-4819-C000-22DA5CFDE42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7875"/>
            <a:ext cx="12192000" cy="276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8831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4">
            <a:extLst>
              <a:ext uri="{FF2B5EF4-FFF2-40B4-BE49-F238E27FC236}">
                <a16:creationId xmlns:a16="http://schemas.microsoft.com/office/drawing/2014/main" id="{844BE30F-0B34-DCEC-4C67-1BC658FE98C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400"/>
            <a:ext cx="12192000" cy="604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4712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5">
            <a:extLst>
              <a:ext uri="{FF2B5EF4-FFF2-40B4-BE49-F238E27FC236}">
                <a16:creationId xmlns:a16="http://schemas.microsoft.com/office/drawing/2014/main" id="{E527EA26-9DB7-9835-BC81-B6760F3DBC5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2238"/>
            <a:ext cx="12192000" cy="153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4716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6">
            <a:extLst>
              <a:ext uri="{FF2B5EF4-FFF2-40B4-BE49-F238E27FC236}">
                <a16:creationId xmlns:a16="http://schemas.microsoft.com/office/drawing/2014/main" id="{CB118D89-A69C-004E-9041-20CEB4D9243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4400"/>
            <a:ext cx="121920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542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7">
            <a:extLst>
              <a:ext uri="{FF2B5EF4-FFF2-40B4-BE49-F238E27FC236}">
                <a16:creationId xmlns:a16="http://schemas.microsoft.com/office/drawing/2014/main" id="{6F89056B-6BA4-8975-E49B-3386EA91331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8775"/>
            <a:ext cx="12192000" cy="613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292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8">
            <a:extLst>
              <a:ext uri="{FF2B5EF4-FFF2-40B4-BE49-F238E27FC236}">
                <a16:creationId xmlns:a16="http://schemas.microsoft.com/office/drawing/2014/main" id="{E8EE08A3-9B77-7999-C5D7-84DFE92EB01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9800"/>
            <a:ext cx="121920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82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A418D-5E31-25CF-9332-D052B460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Get all employee detail from EmployeeDetail table whose "FirstName" not start with any single character between 'a-p’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D2F498-4E88-B0A5-9A3E-2115F27C5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1" y="1008993"/>
            <a:ext cx="4903033" cy="39291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Case Study 2:</a:t>
            </a:r>
          </a:p>
        </p:txBody>
      </p:sp>
    </p:spTree>
    <p:extLst>
      <p:ext uri="{BB962C8B-B14F-4D97-AF65-F5344CB8AC3E}">
        <p14:creationId xmlns:p14="http://schemas.microsoft.com/office/powerpoint/2010/main" val="2796934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29">
            <a:extLst>
              <a:ext uri="{FF2B5EF4-FFF2-40B4-BE49-F238E27FC236}">
                <a16:creationId xmlns:a16="http://schemas.microsoft.com/office/drawing/2014/main" id="{F54839EA-2CFA-3876-056E-AAB808E0872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0823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30">
            <a:extLst>
              <a:ext uri="{FF2B5EF4-FFF2-40B4-BE49-F238E27FC236}">
                <a16:creationId xmlns:a16="http://schemas.microsoft.com/office/drawing/2014/main" id="{68604C06-66F0-5D8F-439B-DEED804A75D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1713"/>
            <a:ext cx="12192000" cy="485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7475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31">
            <a:extLst>
              <a:ext uri="{FF2B5EF4-FFF2-40B4-BE49-F238E27FC236}">
                <a16:creationId xmlns:a16="http://schemas.microsoft.com/office/drawing/2014/main" id="{EBAFF65B-F6BD-0AB9-E218-B7E5B892634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1475"/>
            <a:ext cx="12192000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2417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3A3480-B182-D35A-C924-3E49FC9CB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many records will be there when we apply below joins.</a:t>
            </a: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Comment down your answer in comment section below</a:t>
            </a: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1. inner join</a:t>
            </a: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2. left join</a:t>
            </a: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 right join</a:t>
            </a: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43222D1-7B00-BA8E-5724-082DEC19F2D9}"/>
              </a:ext>
            </a:extLst>
          </p:cNvPr>
          <p:cNvSpPr txBox="1"/>
          <p:nvPr/>
        </p:nvSpPr>
        <p:spPr>
          <a:xfrm>
            <a:off x="5298595" y="1690980"/>
            <a:ext cx="4702848" cy="3560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Frequently Asked SQL Question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table 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=====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3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42385B-E1D1-FD0D-A8CB-C495D4F565FD}"/>
              </a:ext>
            </a:extLst>
          </p:cNvPr>
          <p:cNvSpPr txBox="1"/>
          <p:nvPr/>
        </p:nvSpPr>
        <p:spPr>
          <a:xfrm>
            <a:off x="7295308" y="1690980"/>
            <a:ext cx="4702848" cy="3560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table B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=====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7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E28AFB9-C33F-830F-2E63-47002B9CB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1480" y="776474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Case Study 4:</a:t>
            </a:r>
          </a:p>
        </p:txBody>
      </p:sp>
    </p:spTree>
    <p:extLst>
      <p:ext uri="{BB962C8B-B14F-4D97-AF65-F5344CB8AC3E}">
        <p14:creationId xmlns:p14="http://schemas.microsoft.com/office/powerpoint/2010/main" val="40291678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3A3480-B182-D35A-C924-3E49FC9CB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1. Inner join - 8 (intersection of both tables)</a:t>
            </a: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2. Left join - 8+1=9 ( intersection + unmatched records from left table)</a:t>
            </a: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 Right join - 8+1 ( similar to left join)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43222D1-7B00-BA8E-5724-082DEC19F2D9}"/>
              </a:ext>
            </a:extLst>
          </p:cNvPr>
          <p:cNvSpPr txBox="1"/>
          <p:nvPr/>
        </p:nvSpPr>
        <p:spPr>
          <a:xfrm>
            <a:off x="5298595" y="1690980"/>
            <a:ext cx="4702848" cy="3560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Frequently Asked SQL Question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table 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=====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3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42385B-E1D1-FD0D-A8CB-C495D4F565FD}"/>
              </a:ext>
            </a:extLst>
          </p:cNvPr>
          <p:cNvSpPr txBox="1"/>
          <p:nvPr/>
        </p:nvSpPr>
        <p:spPr>
          <a:xfrm>
            <a:off x="7295308" y="1690980"/>
            <a:ext cx="4702848" cy="3560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table B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=====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7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932583-C7D8-61A0-0919-269D5E57B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567" y="760274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Solution:</a:t>
            </a:r>
          </a:p>
        </p:txBody>
      </p:sp>
    </p:spTree>
    <p:extLst>
      <p:ext uri="{BB962C8B-B14F-4D97-AF65-F5344CB8AC3E}">
        <p14:creationId xmlns:p14="http://schemas.microsoft.com/office/powerpoint/2010/main" val="4692656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AFA4FA-7FBF-32FA-3C07-DAB95E767574}"/>
              </a:ext>
            </a:extLst>
          </p:cNvPr>
          <p:cNvSpPr txBox="1"/>
          <p:nvPr/>
        </p:nvSpPr>
        <p:spPr>
          <a:xfrm>
            <a:off x="379828" y="126609"/>
            <a:ext cx="11043138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Self Join:</a:t>
            </a:r>
          </a:p>
          <a:p>
            <a:r>
              <a:rPr lang="en-US" dirty="0"/>
              <a:t>-- Creating sample tables</a:t>
            </a:r>
          </a:p>
          <a:p>
            <a:r>
              <a:rPr lang="en-US" dirty="0"/>
              <a:t>CREATE TABLE Employees (</a:t>
            </a:r>
          </a:p>
          <a:p>
            <a:r>
              <a:rPr lang="en-US" dirty="0"/>
              <a:t>    </a:t>
            </a:r>
            <a:r>
              <a:rPr lang="en-US" dirty="0" err="1"/>
              <a:t>EmployeeID</a:t>
            </a:r>
            <a:r>
              <a:rPr lang="en-US" dirty="0"/>
              <a:t> INT PRIMARY KEY,</a:t>
            </a:r>
          </a:p>
          <a:p>
            <a:r>
              <a:rPr lang="en-US" dirty="0"/>
              <a:t>    FirstName NVARCHAR(50),</a:t>
            </a:r>
          </a:p>
          <a:p>
            <a:r>
              <a:rPr lang="en-US" dirty="0"/>
              <a:t>    </a:t>
            </a:r>
            <a:r>
              <a:rPr lang="en-US" dirty="0" err="1"/>
              <a:t>LastName</a:t>
            </a:r>
            <a:r>
              <a:rPr lang="en-US" dirty="0"/>
              <a:t> NVARCHAR(50),</a:t>
            </a:r>
          </a:p>
          <a:p>
            <a:r>
              <a:rPr lang="en-US" dirty="0"/>
              <a:t>    </a:t>
            </a:r>
            <a:r>
              <a:rPr lang="en-US" dirty="0" err="1"/>
              <a:t>ManagerID</a:t>
            </a:r>
            <a:r>
              <a:rPr lang="en-US" dirty="0"/>
              <a:t> INT -- </a:t>
            </a:r>
            <a:r>
              <a:rPr lang="en-US" dirty="0" err="1"/>
              <a:t>ManagerID</a:t>
            </a:r>
            <a:r>
              <a:rPr lang="en-US" dirty="0"/>
              <a:t> is a foreign key pointing to the </a:t>
            </a:r>
            <a:r>
              <a:rPr lang="en-US" dirty="0" err="1"/>
              <a:t>EmployeeID</a:t>
            </a:r>
            <a:r>
              <a:rPr lang="en-US" dirty="0"/>
              <a:t> of the manager</a:t>
            </a:r>
          </a:p>
          <a:p>
            <a:r>
              <a:rPr lang="en-US" dirty="0"/>
              <a:t>);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94C795-C819-B094-0E04-A4C19D77BEDF}"/>
              </a:ext>
            </a:extLst>
          </p:cNvPr>
          <p:cNvSpPr txBox="1"/>
          <p:nvPr/>
        </p:nvSpPr>
        <p:spPr>
          <a:xfrm>
            <a:off x="379828" y="2763848"/>
            <a:ext cx="1081805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-- Inserting sample data into the Employees table</a:t>
            </a:r>
          </a:p>
          <a:p>
            <a:r>
              <a:rPr lang="en-US" sz="1400" dirty="0"/>
              <a:t>INSERT INTO Employees (</a:t>
            </a:r>
            <a:r>
              <a:rPr lang="en-US" sz="1400" dirty="0" err="1"/>
              <a:t>EmployeeID</a:t>
            </a:r>
            <a:r>
              <a:rPr lang="en-US" sz="1400" dirty="0"/>
              <a:t>, FirstName, </a:t>
            </a:r>
            <a:r>
              <a:rPr lang="en-US" sz="1400" dirty="0" err="1"/>
              <a:t>LastName</a:t>
            </a:r>
            <a:r>
              <a:rPr lang="en-US" sz="1400" dirty="0"/>
              <a:t>, </a:t>
            </a:r>
            <a:r>
              <a:rPr lang="en-US" sz="1400" dirty="0" err="1"/>
              <a:t>ManagerID</a:t>
            </a:r>
            <a:r>
              <a:rPr lang="en-US" sz="1400" dirty="0"/>
              <a:t>)</a:t>
            </a:r>
          </a:p>
          <a:p>
            <a:r>
              <a:rPr lang="en-US" sz="1400" dirty="0"/>
              <a:t>VALUES</a:t>
            </a:r>
          </a:p>
          <a:p>
            <a:r>
              <a:rPr lang="en-US" sz="1400" dirty="0"/>
              <a:t>    (1, 'Rahul', 'Verma', NULL),     -- Rahul Verma is the top-level manager (no manager)</a:t>
            </a:r>
          </a:p>
          <a:p>
            <a:r>
              <a:rPr lang="en-US" sz="1400" dirty="0"/>
              <a:t>    (2, 'Priya', 'Sharma', 1),       -- Priya Sharma reports to Rahul Verma</a:t>
            </a:r>
          </a:p>
          <a:p>
            <a:r>
              <a:rPr lang="en-US" sz="1400" dirty="0"/>
              <a:t>    (3, 'Amit', 'Singh', 1),         -- Amit Singh also reports to Rahul Verma</a:t>
            </a:r>
          </a:p>
          <a:p>
            <a:r>
              <a:rPr lang="en-US" sz="1400" dirty="0"/>
              <a:t>    (4, 'Neha', 'Patel', 2),         -- Neha Patel reports to Priya Sharma</a:t>
            </a:r>
          </a:p>
          <a:p>
            <a:r>
              <a:rPr lang="en-US" sz="1400" dirty="0"/>
              <a:t>    (5, 'Vikas', 'Yadav', 2);        -- Vikas Yadav also reports to Priya Sharma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CF0482-D3D4-3850-6DA4-1FB93C016300}"/>
              </a:ext>
            </a:extLst>
          </p:cNvPr>
          <p:cNvSpPr txBox="1">
            <a:spLocks/>
          </p:cNvSpPr>
          <p:nvPr/>
        </p:nvSpPr>
        <p:spPr>
          <a:xfrm>
            <a:off x="3553996" y="264225"/>
            <a:ext cx="8258176" cy="6318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Case Study 5:</a:t>
            </a:r>
          </a:p>
        </p:txBody>
      </p:sp>
    </p:spTree>
    <p:extLst>
      <p:ext uri="{BB962C8B-B14F-4D97-AF65-F5344CB8AC3E}">
        <p14:creationId xmlns:p14="http://schemas.microsoft.com/office/powerpoint/2010/main" val="11425967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5C78D9-C2E0-4C26-0015-5941C5A3AD39}"/>
              </a:ext>
            </a:extLst>
          </p:cNvPr>
          <p:cNvSpPr txBox="1"/>
          <p:nvPr/>
        </p:nvSpPr>
        <p:spPr>
          <a:xfrm>
            <a:off x="2236763" y="2166424"/>
            <a:ext cx="88795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-- Self Join Example: Retrieve employees along with their manager names</a:t>
            </a:r>
          </a:p>
          <a:p>
            <a:r>
              <a:rPr lang="en-US" sz="1800" dirty="0"/>
              <a:t>SELECT </a:t>
            </a:r>
            <a:r>
              <a:rPr lang="en-US" sz="1800" dirty="0" err="1"/>
              <a:t>emp.FirstName</a:t>
            </a:r>
            <a:r>
              <a:rPr lang="en-US" sz="1800" dirty="0"/>
              <a:t> AS </a:t>
            </a:r>
            <a:r>
              <a:rPr lang="en-US" sz="1800" dirty="0" err="1"/>
              <a:t>EmployeeName</a:t>
            </a:r>
            <a:r>
              <a:rPr lang="en-US" sz="1800" dirty="0"/>
              <a:t>,</a:t>
            </a:r>
          </a:p>
          <a:p>
            <a:r>
              <a:rPr lang="en-US" sz="1800" dirty="0"/>
              <a:t>       </a:t>
            </a:r>
            <a:r>
              <a:rPr lang="en-US" sz="1800" dirty="0" err="1"/>
              <a:t>emp.LastName</a:t>
            </a:r>
            <a:r>
              <a:rPr lang="en-US" sz="1800" dirty="0"/>
              <a:t> AS </a:t>
            </a:r>
            <a:r>
              <a:rPr lang="en-US" sz="1800" dirty="0" err="1"/>
              <a:t>EmployeeLastName</a:t>
            </a:r>
            <a:r>
              <a:rPr lang="en-US" sz="1800" dirty="0"/>
              <a:t>,</a:t>
            </a:r>
          </a:p>
          <a:p>
            <a:r>
              <a:rPr lang="en-US" sz="1800" dirty="0"/>
              <a:t>       </a:t>
            </a:r>
            <a:r>
              <a:rPr lang="en-US" sz="1800" dirty="0" err="1"/>
              <a:t>mgr.FirstName</a:t>
            </a:r>
            <a:r>
              <a:rPr lang="en-US" sz="1800" dirty="0"/>
              <a:t> AS </a:t>
            </a:r>
            <a:r>
              <a:rPr lang="en-US" sz="1800" dirty="0" err="1"/>
              <a:t>ManagerName</a:t>
            </a:r>
            <a:r>
              <a:rPr lang="en-US" sz="1800" dirty="0"/>
              <a:t>,</a:t>
            </a:r>
          </a:p>
          <a:p>
            <a:r>
              <a:rPr lang="en-US" sz="1800" dirty="0"/>
              <a:t>       </a:t>
            </a:r>
            <a:r>
              <a:rPr lang="en-US" sz="1800" dirty="0" err="1"/>
              <a:t>mgr.LastName</a:t>
            </a:r>
            <a:r>
              <a:rPr lang="en-US" sz="1800" dirty="0"/>
              <a:t> AS </a:t>
            </a:r>
            <a:r>
              <a:rPr lang="en-US" sz="1800" dirty="0" err="1"/>
              <a:t>ManagerLastName</a:t>
            </a:r>
            <a:endParaRPr lang="en-US" sz="1800" dirty="0"/>
          </a:p>
          <a:p>
            <a:r>
              <a:rPr lang="en-US" sz="1800" dirty="0"/>
              <a:t>FROM Employees emp</a:t>
            </a:r>
          </a:p>
          <a:p>
            <a:r>
              <a:rPr lang="en-US" sz="1800" dirty="0"/>
              <a:t>LEFT JOIN Employees </a:t>
            </a:r>
            <a:r>
              <a:rPr lang="en-US" sz="1800" dirty="0" err="1"/>
              <a:t>mgr</a:t>
            </a:r>
            <a:r>
              <a:rPr lang="en-US" sz="1800" dirty="0"/>
              <a:t> ON </a:t>
            </a:r>
            <a:r>
              <a:rPr lang="en-US" sz="1800" dirty="0" err="1"/>
              <a:t>emp.ManagerID</a:t>
            </a:r>
            <a:r>
              <a:rPr lang="en-US" sz="1800" dirty="0"/>
              <a:t> = </a:t>
            </a:r>
            <a:r>
              <a:rPr lang="en-US" sz="1800" dirty="0" err="1"/>
              <a:t>mgr.EmployeeID</a:t>
            </a:r>
            <a:r>
              <a:rPr lang="en-US" sz="1800" dirty="0"/>
              <a:t>;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E0F7B-090E-2D95-B0B0-C46FAF2F761C}"/>
              </a:ext>
            </a:extLst>
          </p:cNvPr>
          <p:cNvSpPr txBox="1">
            <a:spLocks/>
          </p:cNvSpPr>
          <p:nvPr/>
        </p:nvSpPr>
        <p:spPr>
          <a:xfrm>
            <a:off x="1441480" y="776474"/>
            <a:ext cx="8258176" cy="6318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Case Study 5 continue…:</a:t>
            </a:r>
          </a:p>
        </p:txBody>
      </p:sp>
    </p:spTree>
    <p:extLst>
      <p:ext uri="{BB962C8B-B14F-4D97-AF65-F5344CB8AC3E}">
        <p14:creationId xmlns:p14="http://schemas.microsoft.com/office/powerpoint/2010/main" val="385888542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y 4_page-0032">
            <a:extLst>
              <a:ext uri="{FF2B5EF4-FFF2-40B4-BE49-F238E27FC236}">
                <a16:creationId xmlns:a16="http://schemas.microsoft.com/office/drawing/2014/main" id="{BE8DA586-DE75-77F5-96D9-A65393414FC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98713"/>
            <a:ext cx="12192000" cy="205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7435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FB388-321C-B46C-8A26-AFC6E5224D84}"/>
              </a:ext>
            </a:extLst>
          </p:cNvPr>
          <p:cNvSpPr txBox="1">
            <a:spLocks/>
          </p:cNvSpPr>
          <p:nvPr/>
        </p:nvSpPr>
        <p:spPr>
          <a:xfrm>
            <a:off x="1524000" y="2571336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/>
              <a:t>End of Day 4</a:t>
            </a:r>
          </a:p>
          <a:p>
            <a:pPr algn="ctr"/>
            <a:r>
              <a:rPr lang="en-IN" dirty="0"/>
              <a:t>Any Query?</a:t>
            </a:r>
          </a:p>
        </p:txBody>
      </p:sp>
    </p:spTree>
    <p:extLst>
      <p:ext uri="{BB962C8B-B14F-4D97-AF65-F5344CB8AC3E}">
        <p14:creationId xmlns:p14="http://schemas.microsoft.com/office/powerpoint/2010/main" val="2800150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B8C93-9175-A41F-CA45-4CE141AD1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Find all users with first names not ending with letters between n–s.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3A578-11A0-7717-98FD-EB72A11F2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3997" y="1238472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Case Study 3: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347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B8C93-9175-A41F-CA45-4CE141AD1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Find all users with first names not ending with letters between n–s.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3A578-11A0-7717-98FD-EB72A11F2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* FROM users WHERE first_name LIKE ‘%[^n-s]'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9CB41B7-CAFE-168B-E463-7011F7874817}"/>
              </a:ext>
            </a:extLst>
          </p:cNvPr>
          <p:cNvSpPr txBox="1">
            <a:spLocks/>
          </p:cNvSpPr>
          <p:nvPr/>
        </p:nvSpPr>
        <p:spPr>
          <a:xfrm>
            <a:off x="1523997" y="1238472"/>
            <a:ext cx="8258176" cy="6318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1857568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7EE4E-D42C-9A05-104C-9FB86AF6E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table First: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DC140-F057-0205-4F7E-9585960E2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5800" cy="4351338"/>
          </a:xfrm>
        </p:spPr>
        <p:txBody>
          <a:bodyPr>
            <a:noAutofit/>
          </a:bodyPr>
          <a:lstStyle/>
          <a:p>
            <a:r>
              <a:rPr lang="en-US" sz="1400" dirty="0"/>
              <a:t>-- Create the Product table with the </a:t>
            </a:r>
            <a:r>
              <a:rPr lang="en-US" sz="1400" dirty="0" err="1"/>
              <a:t>StateProvinceCode</a:t>
            </a:r>
            <a:r>
              <a:rPr lang="en-US" sz="1400" dirty="0"/>
              <a:t> column</a:t>
            </a:r>
          </a:p>
          <a:p>
            <a:r>
              <a:rPr lang="en-US" sz="1400" dirty="0"/>
              <a:t>CREATE TABLE Product (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ProductID</a:t>
            </a:r>
            <a:r>
              <a:rPr lang="en-US" sz="1400" dirty="0"/>
              <a:t> INT PRIMARY KEY,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ProductNumber</a:t>
            </a:r>
            <a:r>
              <a:rPr lang="en-US" sz="1400" dirty="0"/>
              <a:t> VARCHAR(10),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StateProvinceCode</a:t>
            </a:r>
            <a:r>
              <a:rPr lang="en-US" sz="1400" dirty="0"/>
              <a:t> VARCHAR(2)  -- Add the </a:t>
            </a:r>
            <a:r>
              <a:rPr lang="en-US" sz="1400" dirty="0" err="1"/>
              <a:t>StateProvinceCode</a:t>
            </a:r>
            <a:r>
              <a:rPr lang="en-US" sz="1400" dirty="0"/>
              <a:t> column</a:t>
            </a:r>
          </a:p>
          <a:p>
            <a:r>
              <a:rPr lang="en-US" sz="1400" dirty="0"/>
              <a:t>);</a:t>
            </a:r>
          </a:p>
          <a:p>
            <a:r>
              <a:rPr lang="en-US" sz="1400" dirty="0"/>
              <a:t>-- Insert 10 random values into the table</a:t>
            </a:r>
          </a:p>
          <a:p>
            <a:r>
              <a:rPr lang="en-US" sz="1400" dirty="0"/>
              <a:t>INSERT INTO Product (</a:t>
            </a:r>
            <a:r>
              <a:rPr lang="en-US" sz="1400" dirty="0" err="1"/>
              <a:t>ProductID</a:t>
            </a:r>
            <a:r>
              <a:rPr lang="en-US" sz="1400" dirty="0"/>
              <a:t>, </a:t>
            </a:r>
            <a:r>
              <a:rPr lang="en-US" sz="1400" dirty="0" err="1"/>
              <a:t>ProductNumber</a:t>
            </a:r>
            <a:r>
              <a:rPr lang="en-US" sz="1400" dirty="0"/>
              <a:t>, </a:t>
            </a:r>
            <a:r>
              <a:rPr lang="en-US" sz="1400" dirty="0" err="1"/>
              <a:t>StateProvinceCode</a:t>
            </a:r>
            <a:r>
              <a:rPr lang="en-US" sz="1400" dirty="0"/>
              <a:t>)</a:t>
            </a:r>
          </a:p>
          <a:p>
            <a:r>
              <a:rPr lang="en-US" sz="1400" dirty="0"/>
              <a:t>VALUES</a:t>
            </a:r>
          </a:p>
          <a:p>
            <a:r>
              <a:rPr lang="en-US" sz="1400" dirty="0"/>
              <a:t>    (1, 'LA-123', 'CA'),</a:t>
            </a:r>
          </a:p>
          <a:p>
            <a:r>
              <a:rPr lang="en-US" sz="1400" dirty="0"/>
              <a:t>    (2, 'LB-456', 'NY'),</a:t>
            </a:r>
          </a:p>
          <a:p>
            <a:r>
              <a:rPr lang="en-US" sz="1400" dirty="0"/>
              <a:t>    (3, 'LC-789', 'TX'),</a:t>
            </a:r>
          </a:p>
          <a:p>
            <a:r>
              <a:rPr lang="en-US" sz="1400" dirty="0"/>
              <a:t>    (4, 'LD-135', 'FL'),</a:t>
            </a:r>
          </a:p>
          <a:p>
            <a:r>
              <a:rPr lang="en-US" sz="1400" dirty="0"/>
              <a:t>    (5, 'LE-246', 'CA'),</a:t>
            </a:r>
          </a:p>
          <a:p>
            <a:r>
              <a:rPr lang="en-US" sz="1400" dirty="0"/>
              <a:t>    (6, 'LF-357', 'NY'),</a:t>
            </a:r>
          </a:p>
          <a:p>
            <a:r>
              <a:rPr lang="en-US" sz="1400" dirty="0"/>
              <a:t>    (7, 'LG-999', 'TX'),</a:t>
            </a:r>
          </a:p>
          <a:p>
            <a:r>
              <a:rPr lang="en-US" sz="1400" dirty="0"/>
              <a:t>    (8, 'LH-123', 'FL'),</a:t>
            </a:r>
          </a:p>
          <a:p>
            <a:r>
              <a:rPr lang="en-US" sz="1400" dirty="0"/>
              <a:t>    (9, 'LI-456', 'CA'),</a:t>
            </a:r>
          </a:p>
          <a:p>
            <a:r>
              <a:rPr lang="en-US" sz="1400" dirty="0"/>
              <a:t>    (10, 'LJ-789', 'NY'),</a:t>
            </a:r>
          </a:p>
          <a:p>
            <a:r>
              <a:rPr lang="en-US" sz="1400" dirty="0"/>
              <a:t>    (11, 'LK-246', 'TX'),</a:t>
            </a:r>
          </a:p>
          <a:p>
            <a:r>
              <a:rPr lang="en-US" sz="1400" dirty="0"/>
              <a:t>    (12, 'LL-357', 'FL'),</a:t>
            </a:r>
          </a:p>
          <a:p>
            <a:r>
              <a:rPr lang="en-US" sz="1400" dirty="0"/>
              <a:t>    (13, 'LM-999', 'CA'),</a:t>
            </a:r>
          </a:p>
          <a:p>
            <a:r>
              <a:rPr lang="en-US" sz="1400" dirty="0"/>
              <a:t>    (14, 'LN-123', 'NY'),</a:t>
            </a:r>
          </a:p>
          <a:p>
            <a:r>
              <a:rPr lang="en-US" sz="1400" dirty="0"/>
              <a:t>    (15, 'LO-456', 'TX'),</a:t>
            </a:r>
          </a:p>
          <a:p>
            <a:r>
              <a:rPr lang="en-US" sz="1400" dirty="0"/>
              <a:t>    (16, 'LP-789', 'FL'),</a:t>
            </a:r>
          </a:p>
          <a:p>
            <a:r>
              <a:rPr lang="en-US" sz="1400" dirty="0"/>
              <a:t>    (17, 'LQ-135', 'CA'),</a:t>
            </a:r>
          </a:p>
          <a:p>
            <a:r>
              <a:rPr lang="en-US" sz="1400" dirty="0"/>
              <a:t>    (18, 'LR-246', 'NY'),</a:t>
            </a:r>
          </a:p>
          <a:p>
            <a:r>
              <a:rPr lang="en-US" sz="1400" dirty="0"/>
              <a:t>    (19, 'LS-357', 'TX'),</a:t>
            </a:r>
          </a:p>
          <a:p>
            <a:r>
              <a:rPr lang="en-US" sz="1400" dirty="0"/>
              <a:t>    (20, 'LT-999', 'FL');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113EB9D-6EB8-A52D-8E89-CA1B3C25BA68}"/>
              </a:ext>
            </a:extLst>
          </p:cNvPr>
          <p:cNvSpPr txBox="1">
            <a:spLocks/>
          </p:cNvSpPr>
          <p:nvPr/>
        </p:nvSpPr>
        <p:spPr>
          <a:xfrm>
            <a:off x="6705600" y="1825625"/>
            <a:ext cx="57658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-- Insert 10 random values into the table</a:t>
            </a:r>
          </a:p>
          <a:p>
            <a:r>
              <a:rPr lang="en-US" sz="1400" dirty="0"/>
              <a:t>INSERT INTO Product (</a:t>
            </a:r>
            <a:r>
              <a:rPr lang="en-US" sz="1400" dirty="0" err="1"/>
              <a:t>ProductID</a:t>
            </a:r>
            <a:r>
              <a:rPr lang="en-US" sz="1400" dirty="0"/>
              <a:t>, </a:t>
            </a:r>
            <a:r>
              <a:rPr lang="en-US" sz="1400" dirty="0" err="1"/>
              <a:t>ProductNumber</a:t>
            </a:r>
            <a:r>
              <a:rPr lang="en-US" sz="1400" dirty="0"/>
              <a:t>, </a:t>
            </a:r>
            <a:r>
              <a:rPr lang="en-US" sz="1400" dirty="0" err="1"/>
              <a:t>StateProvinceCode</a:t>
            </a:r>
            <a:r>
              <a:rPr lang="en-US" sz="1400" dirty="0"/>
              <a:t>)</a:t>
            </a:r>
          </a:p>
          <a:p>
            <a:r>
              <a:rPr lang="en-US" sz="1400" dirty="0"/>
              <a:t>VALUES</a:t>
            </a:r>
          </a:p>
          <a:p>
            <a:r>
              <a:rPr lang="en-US" sz="1400" dirty="0"/>
              <a:t>    (11, 'LK-246', 'TX'),</a:t>
            </a:r>
          </a:p>
          <a:p>
            <a:r>
              <a:rPr lang="en-US" sz="1400" dirty="0"/>
              <a:t>    (12, 'LL-357', 'FL'),</a:t>
            </a:r>
          </a:p>
          <a:p>
            <a:r>
              <a:rPr lang="en-US" sz="1400" dirty="0"/>
              <a:t>    (13, 'LM-999', 'CA'),</a:t>
            </a:r>
          </a:p>
          <a:p>
            <a:r>
              <a:rPr lang="en-US" sz="1400" dirty="0"/>
              <a:t>    (14, 'LN-123', 'NY'),</a:t>
            </a:r>
          </a:p>
          <a:p>
            <a:r>
              <a:rPr lang="en-US" sz="1400" dirty="0"/>
              <a:t>    (15, 'LO-456', 'TX'),</a:t>
            </a:r>
          </a:p>
          <a:p>
            <a:r>
              <a:rPr lang="en-US" sz="1400" dirty="0"/>
              <a:t>    (16, 'LP-789', 'FL'),</a:t>
            </a:r>
          </a:p>
          <a:p>
            <a:r>
              <a:rPr lang="en-US" sz="1400" dirty="0"/>
              <a:t>    (17, 'LQ-135', 'CA'),</a:t>
            </a:r>
          </a:p>
          <a:p>
            <a:r>
              <a:rPr lang="en-US" sz="1400" dirty="0"/>
              <a:t>    (18, 'LR-246', 'NY'),</a:t>
            </a:r>
          </a:p>
          <a:p>
            <a:r>
              <a:rPr lang="en-US" sz="1400" dirty="0"/>
              <a:t>    (19, 'LS-357', 'TX'),</a:t>
            </a:r>
          </a:p>
          <a:p>
            <a:r>
              <a:rPr lang="en-US" sz="1400" dirty="0"/>
              <a:t>    (20, 'LT-999', 'FL');</a:t>
            </a:r>
          </a:p>
        </p:txBody>
      </p:sp>
    </p:spTree>
    <p:extLst>
      <p:ext uri="{BB962C8B-B14F-4D97-AF65-F5344CB8AC3E}">
        <p14:creationId xmlns:p14="http://schemas.microsoft.com/office/powerpoint/2010/main" val="1333451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7EE4E-D42C-9A05-104C-9FB86AF6E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table First: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DC140-F057-0205-4F7E-9585960E2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5800" cy="4351338"/>
          </a:xfrm>
        </p:spPr>
        <p:txBody>
          <a:bodyPr>
            <a:noAutofit/>
          </a:bodyPr>
          <a:lstStyle/>
          <a:p>
            <a:r>
              <a:rPr lang="en-IN" sz="1800" dirty="0">
                <a:latin typeface="Consolas" panose="020B0609020204030204" pitchFamily="49" charset="0"/>
              </a:rPr>
              <a:t>CREATE TABLE Location (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    </a:t>
            </a:r>
            <a:r>
              <a:rPr lang="en-IN" sz="1800" dirty="0" err="1">
                <a:latin typeface="Consolas" panose="020B0609020204030204" pitchFamily="49" charset="0"/>
              </a:rPr>
              <a:t>LocationID</a:t>
            </a:r>
            <a:r>
              <a:rPr lang="en-IN" sz="1800" dirty="0">
                <a:latin typeface="Consolas" panose="020B0609020204030204" pitchFamily="49" charset="0"/>
              </a:rPr>
              <a:t> INT PRIMARY KEY,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    </a:t>
            </a:r>
            <a:r>
              <a:rPr lang="en-IN" sz="1800" dirty="0" err="1">
                <a:latin typeface="Consolas" panose="020B0609020204030204" pitchFamily="49" charset="0"/>
              </a:rPr>
              <a:t>StateProvinceCode</a:t>
            </a:r>
            <a:r>
              <a:rPr lang="en-IN" sz="1800" dirty="0">
                <a:latin typeface="Consolas" panose="020B0609020204030204" pitchFamily="49" charset="0"/>
              </a:rPr>
              <a:t> VARCHAR(2),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    City VARCHAR(50),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    </a:t>
            </a:r>
            <a:r>
              <a:rPr lang="en-IN" sz="1800" dirty="0" err="1">
                <a:latin typeface="Consolas" panose="020B0609020204030204" pitchFamily="49" charset="0"/>
              </a:rPr>
              <a:t>ZipCode</a:t>
            </a:r>
            <a:r>
              <a:rPr lang="en-IN" sz="1800" dirty="0">
                <a:latin typeface="Consolas" panose="020B0609020204030204" pitchFamily="49" charset="0"/>
              </a:rPr>
              <a:t> VARCHAR(10)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);</a:t>
            </a:r>
          </a:p>
          <a:p>
            <a:endParaRPr lang="en-IN" sz="1800" dirty="0">
              <a:latin typeface="Consolas" panose="020B0609020204030204" pitchFamily="49" charset="0"/>
            </a:endParaRPr>
          </a:p>
          <a:p>
            <a:endParaRPr lang="en-IN" sz="1800" dirty="0">
              <a:latin typeface="Consolas" panose="020B0609020204030204" pitchFamily="49" charset="0"/>
            </a:endParaRPr>
          </a:p>
          <a:p>
            <a:r>
              <a:rPr lang="en-US" sz="1800" dirty="0">
                <a:latin typeface="Consolas" panose="020B0609020204030204" pitchFamily="49" charset="0"/>
              </a:rPr>
              <a:t>INSERT INTO Location (</a:t>
            </a:r>
            <a:r>
              <a:rPr lang="en-US" sz="1800" dirty="0" err="1">
                <a:latin typeface="Consolas" panose="020B0609020204030204" pitchFamily="49" charset="0"/>
              </a:rPr>
              <a:t>LocationID</a:t>
            </a:r>
            <a:r>
              <a:rPr lang="en-US" sz="1800" dirty="0">
                <a:latin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</a:rPr>
              <a:t>StateProvinceCode</a:t>
            </a:r>
            <a:r>
              <a:rPr lang="en-US" sz="1800" dirty="0">
                <a:latin typeface="Consolas" panose="020B0609020204030204" pitchFamily="49" charset="0"/>
              </a:rPr>
              <a:t>, City, </a:t>
            </a:r>
            <a:r>
              <a:rPr lang="en-US" sz="1800" dirty="0" err="1">
                <a:latin typeface="Consolas" panose="020B0609020204030204" pitchFamily="49" charset="0"/>
              </a:rPr>
              <a:t>ZipCode</a:t>
            </a:r>
            <a:r>
              <a:rPr lang="en-US" sz="1800" dirty="0">
                <a:latin typeface="Consolas" panose="020B0609020204030204" pitchFamily="49" charset="0"/>
              </a:rPr>
              <a:t>)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VALUES</a:t>
            </a:r>
          </a:p>
          <a:p>
            <a:r>
              <a:rPr lang="es-ES" sz="1800" dirty="0">
                <a:latin typeface="Consolas" panose="020B0609020204030204" pitchFamily="49" charset="0"/>
              </a:rPr>
              <a:t>(12, 'CP', 'Los </a:t>
            </a:r>
            <a:r>
              <a:rPr lang="es-ES" sz="1800" dirty="0" err="1">
                <a:latin typeface="Consolas" panose="020B0609020204030204" pitchFamily="49" charset="0"/>
              </a:rPr>
              <a:t>Angeles</a:t>
            </a:r>
            <a:r>
              <a:rPr lang="es-ES" sz="1800" dirty="0">
                <a:latin typeface="Consolas" panose="020B0609020204030204" pitchFamily="49" charset="0"/>
              </a:rPr>
              <a:t>', '90001'),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(23, 'NP', 'New York', '10001'),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(34, 'TC', 'Houston', '77001'),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(45, 'FK', 'Miami', '33101'),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(57, 'IO', 'Chicago', '60601'),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(68, 'WA', 'Seattle', '98101'),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(71, 'MI', 'Boston', '02101'),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(82, 'GW', 'Atlanta', '30301'),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(93, 'CQ', 'Denver', '80201'),</a:t>
            </a:r>
          </a:p>
          <a:p>
            <a:r>
              <a:rPr lang="en-IN" sz="1800" dirty="0">
                <a:latin typeface="Consolas" panose="020B0609020204030204" pitchFamily="49" charset="0"/>
              </a:rPr>
              <a:t>(101, 'AC', 'Phoenix', '85001');</a:t>
            </a:r>
          </a:p>
        </p:txBody>
      </p:sp>
    </p:spTree>
    <p:extLst>
      <p:ext uri="{BB962C8B-B14F-4D97-AF65-F5344CB8AC3E}">
        <p14:creationId xmlns:p14="http://schemas.microsoft.com/office/powerpoint/2010/main" val="3651250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1661</Words>
  <Application>Microsoft Office PowerPoint</Application>
  <PresentationFormat>Widescreen</PresentationFormat>
  <Paragraphs>271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5" baseType="lpstr">
      <vt:lpstr>Arial</vt:lpstr>
      <vt:lpstr>Calibri</vt:lpstr>
      <vt:lpstr>Calibri Light</vt:lpstr>
      <vt:lpstr>Consolas</vt:lpstr>
      <vt:lpstr>Söhne</vt:lpstr>
      <vt:lpstr>Söhne Mono</vt:lpstr>
      <vt:lpstr>Office Theme</vt:lpstr>
      <vt:lpstr>Day 4</vt:lpstr>
      <vt:lpstr>Case Study 1:  Get all employee detail from Employee Detail table whose "FirstName" start with any single character between 'a-p'</vt:lpstr>
      <vt:lpstr>Solution:  Get all employee detail from EmployeeDetail table whose "FirstName" start with any single character between 'a-p'</vt:lpstr>
      <vt:lpstr>Get all employee detail from Employee. Detail table whose "FirstName" not start with any single character between 'a-p’</vt:lpstr>
      <vt:lpstr>Get all employee detail from EmployeeDetail table whose "FirstName" not start with any single character between 'a-p’</vt:lpstr>
      <vt:lpstr>Find all users with first names not ending with letters between n–s. </vt:lpstr>
      <vt:lpstr>Find all users with first names not ending with letters between n–s. </vt:lpstr>
      <vt:lpstr>Create table First:</vt:lpstr>
      <vt:lpstr>Create table First:</vt:lpstr>
      <vt:lpstr>PowerPoint Presentation</vt:lpstr>
      <vt:lpstr>String:</vt:lpstr>
      <vt:lpstr>String:</vt:lpstr>
      <vt:lpstr>String:</vt:lpstr>
      <vt:lpstr>String:</vt:lpstr>
      <vt:lpstr>String:</vt:lpstr>
      <vt:lpstr>String:</vt:lpstr>
      <vt:lpstr>String:</vt:lpstr>
      <vt:lpstr>String:</vt:lpstr>
      <vt:lpstr>String:</vt:lpstr>
      <vt:lpstr>String: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many records will be there when we apply below joins. Comment down your answer in comment section below  1. inner join 2. left join 3. right join </vt:lpstr>
      <vt:lpstr>1. Inner join - 8 (intersection of both tables)  2. Left join - 8+1=9 ( intersection + unmatched records from left table)  3. Right join - 8+1 ( similar to left join)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4</dc:title>
  <dc:creator>sachin saxena</dc:creator>
  <cp:lastModifiedBy>sachin saxena</cp:lastModifiedBy>
  <cp:revision>34</cp:revision>
  <dcterms:created xsi:type="dcterms:W3CDTF">2023-07-17T10:48:24Z</dcterms:created>
  <dcterms:modified xsi:type="dcterms:W3CDTF">2024-01-11T10:27:21Z</dcterms:modified>
</cp:coreProperties>
</file>

<file path=docProps/thumbnail.jpeg>
</file>